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89" r:id="rId2"/>
    <p:sldId id="270" r:id="rId3"/>
    <p:sldId id="274" r:id="rId4"/>
    <p:sldId id="280" r:id="rId5"/>
    <p:sldId id="276" r:id="rId6"/>
    <p:sldId id="281" r:id="rId7"/>
    <p:sldId id="273" r:id="rId8"/>
    <p:sldId id="277" r:id="rId9"/>
    <p:sldId id="283" r:id="rId10"/>
    <p:sldId id="284" r:id="rId11"/>
    <p:sldId id="285" r:id="rId12"/>
    <p:sldId id="286" r:id="rId13"/>
    <p:sldId id="288" r:id="rId14"/>
  </p:sldIdLst>
  <p:sldSz cx="9144000" cy="6858000" type="screen4x3"/>
  <p:notesSz cx="6858000" cy="91440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A7955-F6EE-4824-8199-C3166CADAC95}" type="datetimeFigureOut">
              <a:rPr lang="es-CL" smtClean="0"/>
              <a:pPr/>
              <a:t>25-04-2014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0F1E2-E2EB-4481-A2A9-E1C3321D598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479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F10D7-8ABA-448C-B026-C43B672D09D1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74274-CF73-4547-A9EF-98A473E1EE7D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8B4DF-2F46-4860-B024-C8B8EBD483CA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51890-5484-4F6F-A27D-AAA8560A4C0C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BB05E-543A-4454-B709-5E08FCE6A0DF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2F372-409E-41B5-A182-63C9807BA8CF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792B0-2BA8-4AA5-B1BC-A71CED10A92E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885F0-4ACA-468F-8434-D20A8585E6B0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7784A-D6B0-4A8B-AC3C-C9EC1E84F116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6C1A3-003E-48A5-996D-67AA29C3EF8A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2EE92-9564-4B52-AC11-6400D2B0DED1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0CDE9-4D13-47DF-A2D2-7CEABC360726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EFB9A-95AA-4ABC-AA02-CE375F6E71FE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040B2-EBB3-420C-9C86-F8D1F835D8EA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FB71B-445E-4031-A562-B721913BCCED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9AB48-E4C9-4433-B376-67FC8ACE33C5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D8DD0-BFB4-40C8-A591-6F3F383AB523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EDBEC-B554-4F8F-99F6-0BB1AEC50F9A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94E05-EAD7-49E9-809A-647590AA549D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FD702-9B44-4490-A818-164E641C7F59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6503E-9163-4822-B584-3893AEB61AFA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C063-8723-4B45-879B-6577BDEFE2A3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L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4A9408-1D29-4023-8C43-264F5AC9A3C2}" type="datetimeFigureOut">
              <a:rPr lang="es-CL"/>
              <a:pPr>
                <a:defRPr/>
              </a:pPr>
              <a:t>25-04-2014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9E79E1-2FD7-413E-9EBA-4F9A92F44625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b="1" dirty="0" smtClean="0"/>
              <a:t>CLASE :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 smtClean="0"/>
              <a:t>OBJETIVO</a:t>
            </a:r>
            <a:r>
              <a:rPr lang="es-CL" dirty="0" smtClean="0"/>
              <a:t> : RECONOCER LOS  CUATRO  NÚMEROS CUÁNTICOS.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6764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Orbitales s</a:t>
            </a:r>
            <a:endParaRPr lang="es-C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24358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Orbitales p</a:t>
            </a:r>
            <a:endParaRPr lang="es-C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583" y="2276872"/>
            <a:ext cx="9745511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Orbitales d</a:t>
            </a:r>
            <a:endParaRPr lang="es-C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16450"/>
            <a:ext cx="8136904" cy="56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1" y="764704"/>
            <a:ext cx="5789475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76064"/>
          </a:xfrm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es-CL" dirty="0" smtClean="0">
                <a:solidFill>
                  <a:schemeClr val="bg1"/>
                </a:solidFill>
              </a:rPr>
              <a:t>Orbitales y su energía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733256"/>
          </a:xfrm>
          <a:effectLst/>
        </p:spPr>
        <p:txBody>
          <a:bodyPr/>
          <a:lstStyle/>
          <a:p>
            <a:pPr algn="just">
              <a:buNone/>
            </a:pPr>
            <a:r>
              <a:rPr lang="es-CL" sz="2800" dirty="0" smtClean="0"/>
              <a:t>	</a:t>
            </a: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964488" cy="1143000"/>
          </a:xfrm>
        </p:spPr>
        <p:txBody>
          <a:bodyPr/>
          <a:lstStyle/>
          <a:p>
            <a:r>
              <a:rPr lang="es-CL" sz="6000" b="1" u="sn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Números Cuánticos</a:t>
            </a:r>
            <a:endParaRPr lang="es-CL" sz="6000" b="1" u="sng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hueOff val="0"/>
            <a:satOff val="0"/>
            <a:lumOff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84" y="2776983"/>
            <a:ext cx="4510215" cy="38923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733256"/>
          </a:xfrm>
          <a:effectLst/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s-CL" sz="2400" dirty="0" smtClean="0"/>
              <a:t>Determina el nivel energético de la región que ocupa el electrón.</a:t>
            </a:r>
          </a:p>
          <a:p>
            <a:pPr>
              <a:spcBef>
                <a:spcPts val="0"/>
              </a:spcBef>
              <a:buNone/>
            </a:pPr>
            <a:r>
              <a:rPr lang="es-CL" sz="2400" dirty="0" smtClean="0"/>
              <a:t>Siendo el  primer  nivel  el de menor  energía.</a:t>
            </a:r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288" y="274638"/>
            <a:ext cx="8353176" cy="56207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s-CL" dirty="0" smtClean="0">
                <a:solidFill>
                  <a:schemeClr val="bg1"/>
                </a:solidFill>
              </a:rPr>
              <a:t>1. Número cuántico principal (</a:t>
            </a:r>
            <a:r>
              <a:rPr lang="es-CL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s-CL" dirty="0" smtClean="0">
                <a:solidFill>
                  <a:schemeClr val="bg1"/>
                </a:solidFill>
              </a:rPr>
              <a:t>) :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44008" y="2924944"/>
            <a:ext cx="4320480" cy="374441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2400" dirty="0" smtClean="0"/>
              <a:t>Este número puede ir desde el uno en adelante, expresándose sólo en números enteros</a:t>
            </a:r>
            <a:r>
              <a:rPr lang="es-CL" dirty="0" smtClean="0"/>
              <a:t>. 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En la práctica </a:t>
            </a:r>
            <a:r>
              <a:rPr lang="es-CL" i="1" dirty="0" smtClean="0"/>
              <a:t>n llega hasta 7.</a:t>
            </a:r>
            <a:endParaRPr lang="es-CL" dirty="0" smtClean="0">
              <a:cs typeface="Times New Roman" pitchFamily="18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797152"/>
            <a:ext cx="1975077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hueOff val="0"/>
            <a:satOff val="0"/>
            <a:lumOff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95288" y="274638"/>
            <a:ext cx="8353176" cy="56207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s-CL" dirty="0" smtClean="0">
                <a:solidFill>
                  <a:schemeClr val="bg1"/>
                </a:solidFill>
              </a:rPr>
              <a:t>2. Número cuántico secundario (</a:t>
            </a:r>
            <a:r>
              <a:rPr lang="es-CL" dirty="0" smtClean="0"/>
              <a:t>ℓ</a:t>
            </a:r>
            <a:r>
              <a:rPr lang="es-CL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L" dirty="0" smtClean="0">
                <a:solidFill>
                  <a:schemeClr val="bg1"/>
                </a:solidFill>
              </a:rPr>
              <a:t>) :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733256"/>
          </a:xfrm>
          <a:effectLst/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s-CL" sz="2700" dirty="0" smtClean="0"/>
              <a:t>También conocido como número cuántico de momento angular o </a:t>
            </a:r>
            <a:r>
              <a:rPr lang="es-CL" sz="2700" dirty="0" err="1" smtClean="0"/>
              <a:t>azimutal</a:t>
            </a:r>
            <a:r>
              <a:rPr lang="es-CL" sz="2700" dirty="0" smtClean="0"/>
              <a:t>, </a:t>
            </a:r>
            <a:r>
              <a:rPr lang="es-CL" sz="2800" b="1" dirty="0" smtClean="0">
                <a:solidFill>
                  <a:srgbClr val="FF0000"/>
                </a:solidFill>
              </a:rPr>
              <a:t>determina la forma de la nube electrónica.</a:t>
            </a:r>
            <a:endParaRPr lang="es-CL" sz="2700" b="1" dirty="0" smtClean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CL" sz="27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CL" sz="2700" dirty="0" smtClean="0"/>
              <a:t>Puede tener valores desde </a:t>
            </a:r>
            <a:r>
              <a:rPr lang="es-CL" sz="2700" b="1" dirty="0" smtClean="0">
                <a:solidFill>
                  <a:schemeClr val="tx2">
                    <a:lumMod val="50000"/>
                  </a:schemeClr>
                </a:solidFill>
              </a:rPr>
              <a:t>0 hasta (n - 1) </a:t>
            </a:r>
            <a:r>
              <a:rPr lang="es-CL" sz="2700" dirty="0" smtClean="0"/>
              <a:t>para cada valor del número cuántico principal (n).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CL" sz="2600" dirty="0" smtClean="0"/>
          </a:p>
          <a:p>
            <a:pPr algn="just">
              <a:spcBef>
                <a:spcPts val="0"/>
              </a:spcBef>
              <a:buNone/>
            </a:pPr>
            <a:endParaRPr lang="es-CL" sz="2400" dirty="0" smtClean="0"/>
          </a:p>
          <a:p>
            <a:pPr>
              <a:spcBef>
                <a:spcPts val="0"/>
              </a:spcBef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645024"/>
            <a:ext cx="6508184" cy="2844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509120"/>
            <a:ext cx="6849579" cy="19442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hueOff val="0"/>
            <a:satOff val="0"/>
            <a:lumOff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95288" y="274638"/>
            <a:ext cx="8353176" cy="562074"/>
          </a:xfrm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s-CL" dirty="0" smtClean="0">
                <a:solidFill>
                  <a:schemeClr val="bg1"/>
                </a:solidFill>
              </a:rPr>
              <a:t>3. Número cuántico magnético (</a:t>
            </a:r>
            <a:r>
              <a:rPr lang="es-CL" dirty="0" err="1" smtClean="0">
                <a:solidFill>
                  <a:schemeClr val="bg1"/>
                </a:solidFill>
              </a:rPr>
              <a:t>m</a:t>
            </a:r>
            <a:r>
              <a:rPr lang="es-CL" baseline="-25000" dirty="0" err="1" smtClean="0"/>
              <a:t>ℓ</a:t>
            </a:r>
            <a:r>
              <a:rPr lang="es-CL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L" dirty="0" smtClean="0">
                <a:solidFill>
                  <a:schemeClr val="bg1"/>
                </a:solidFill>
              </a:rPr>
              <a:t>) :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733256"/>
          </a:xfrm>
          <a:effectLst/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es-CL" sz="2800" dirty="0" smtClean="0"/>
              <a:t>Determina la orientación espacial de la nube electrónica.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CL" sz="2800" dirty="0" smtClean="0"/>
          </a:p>
          <a:p>
            <a:r>
              <a:rPr lang="es-CL" sz="2800" dirty="0" smtClean="0"/>
              <a:t>Se calcula según el valor del número cuántico secundario (ℓ), adquiriendo todos los valores, que van desde el </a:t>
            </a:r>
            <a:r>
              <a:rPr lang="es-CL" sz="2800" i="1" dirty="0" smtClean="0"/>
              <a:t>-</a:t>
            </a:r>
            <a:r>
              <a:rPr lang="es-CL" sz="2800" dirty="0" smtClean="0"/>
              <a:t> ℓ</a:t>
            </a:r>
            <a:r>
              <a:rPr lang="es-CL" sz="2800" i="1" dirty="0" smtClean="0"/>
              <a:t> hasta + </a:t>
            </a:r>
            <a:r>
              <a:rPr lang="es-CL" sz="2800" dirty="0" smtClean="0"/>
              <a:t>ℓ</a:t>
            </a:r>
            <a:r>
              <a:rPr lang="es-CL" sz="2800" i="1" dirty="0" smtClean="0"/>
              <a:t> </a:t>
            </a:r>
            <a:r>
              <a:rPr lang="es-CL" sz="2800" dirty="0" smtClean="0"/>
              <a:t>(</a:t>
            </a:r>
            <a:r>
              <a:rPr lang="es-CL" sz="2800" i="1" dirty="0" smtClean="0"/>
              <a:t>-</a:t>
            </a:r>
            <a:r>
              <a:rPr lang="es-CL" sz="2800" dirty="0" smtClean="0"/>
              <a:t>ℓ</a:t>
            </a:r>
            <a:r>
              <a:rPr lang="es-CL" sz="2800" i="1" dirty="0" smtClean="0"/>
              <a:t> …, 0, …+</a:t>
            </a:r>
            <a:r>
              <a:rPr lang="es-CL" sz="2800" dirty="0" smtClean="0"/>
              <a:t> ℓ</a:t>
            </a:r>
            <a:r>
              <a:rPr lang="es-CL" sz="2800" i="1" dirty="0" smtClean="0"/>
              <a:t>).</a:t>
            </a:r>
            <a:endParaRPr lang="es-CL" sz="27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s-CL" sz="27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s-CL" sz="27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s-CL" sz="27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s-CL" sz="2700" dirty="0" smtClean="0"/>
          </a:p>
          <a:p>
            <a:pPr>
              <a:spcBef>
                <a:spcPts val="0"/>
              </a:spcBef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01008"/>
            <a:ext cx="8586795" cy="301337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hueOff val="0"/>
            <a:satOff val="0"/>
            <a:lumOff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95288" y="274638"/>
            <a:ext cx="8353176" cy="562074"/>
          </a:xfrm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s-CL" dirty="0" smtClean="0">
                <a:solidFill>
                  <a:schemeClr val="bg1"/>
                </a:solidFill>
              </a:rPr>
              <a:t>4. Número cuántico de espín (s</a:t>
            </a:r>
            <a:r>
              <a:rPr lang="es-CL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L" dirty="0" smtClean="0">
                <a:solidFill>
                  <a:schemeClr val="bg1"/>
                </a:solidFill>
              </a:rPr>
              <a:t>) :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733256"/>
          </a:xfrm>
          <a:effectLst/>
        </p:spPr>
        <p:txBody>
          <a:bodyPr/>
          <a:lstStyle/>
          <a:p>
            <a:pPr algn="just">
              <a:buNone/>
            </a:pPr>
            <a:r>
              <a:rPr lang="es-CL" sz="2800" dirty="0" smtClean="0"/>
              <a:t>	Los electrones se desplazan girando sobre su propio eje, lo que genera a su </a:t>
            </a:r>
            <a:r>
              <a:rPr lang="es-CL" sz="2800" b="1" dirty="0" smtClean="0">
                <a:solidFill>
                  <a:srgbClr val="FF0000"/>
                </a:solidFill>
              </a:rPr>
              <a:t>alrededor un campo magnético </a:t>
            </a:r>
            <a:r>
              <a:rPr lang="es-CL" sz="2800" dirty="0" smtClean="0"/>
              <a:t>que permitiría la existencia de un máximo de dos electrones por orbital con espines opuestos + 1/2 y –1/2.</a:t>
            </a:r>
            <a:endParaRPr lang="es-CL" sz="27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s-CL" sz="27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s-CL" sz="27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s-CL" sz="2700" dirty="0" smtClean="0"/>
          </a:p>
          <a:p>
            <a:pPr>
              <a:spcBef>
                <a:spcPts val="0"/>
              </a:spcBef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contrast="10000"/>
          </a:blip>
          <a:srcRect/>
          <a:stretch>
            <a:fillRect/>
          </a:stretch>
        </p:blipFill>
        <p:spPr bwMode="auto">
          <a:xfrm>
            <a:off x="179512" y="3789040"/>
            <a:ext cx="3457535" cy="2316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140968"/>
            <a:ext cx="5364088" cy="3513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60648"/>
            <a:ext cx="8208912" cy="2592288"/>
          </a:xfrm>
        </p:spPr>
        <p:txBody>
          <a:bodyPr/>
          <a:lstStyle/>
          <a:p>
            <a:r>
              <a:rPr lang="es-CL" dirty="0" smtClean="0"/>
              <a:t>Gracias a los cuatro 4 números cuánticos</a:t>
            </a:r>
            <a:endParaRPr lang="es-CL" dirty="0"/>
          </a:p>
        </p:txBody>
      </p:sp>
      <p:grpSp>
        <p:nvGrpSpPr>
          <p:cNvPr id="7" name="6 Grupo"/>
          <p:cNvGrpSpPr/>
          <p:nvPr/>
        </p:nvGrpSpPr>
        <p:grpSpPr>
          <a:xfrm>
            <a:off x="683568" y="980728"/>
            <a:ext cx="2016224" cy="1656184"/>
            <a:chOff x="4544" y="1836118"/>
            <a:chExt cx="1895659" cy="1318705"/>
          </a:xfrm>
        </p:grpSpPr>
        <p:sp>
          <p:nvSpPr>
            <p:cNvPr id="8" name="7 Rectángulo"/>
            <p:cNvSpPr/>
            <p:nvPr/>
          </p:nvSpPr>
          <p:spPr>
            <a:xfrm>
              <a:off x="4544" y="1836118"/>
              <a:ext cx="1895659" cy="131870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8 Rectángulo"/>
            <p:cNvSpPr/>
            <p:nvPr/>
          </p:nvSpPr>
          <p:spPr>
            <a:xfrm>
              <a:off x="4544" y="1836118"/>
              <a:ext cx="1895659" cy="13187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800" kern="1200" dirty="0" smtClean="0"/>
                <a:t>cuántico</a:t>
              </a:r>
              <a:r>
                <a:rPr lang="es-CL" sz="2000" kern="1200" dirty="0" smtClean="0"/>
                <a:t>  </a:t>
              </a:r>
              <a:r>
                <a:rPr lang="es-CL" sz="2400" kern="1200" dirty="0" smtClean="0"/>
                <a:t>principal</a:t>
              </a:r>
              <a:r>
                <a:rPr lang="es-CL" sz="2000" kern="1200" dirty="0" smtClean="0"/>
                <a:t>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800" b="1" kern="1200" dirty="0" smtClean="0"/>
                <a:t>n</a:t>
              </a:r>
              <a:endParaRPr lang="es-CL" sz="2800" b="1" kern="1200" dirty="0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5796136" y="908720"/>
            <a:ext cx="2592288" cy="1800200"/>
            <a:chOff x="589" y="1840948"/>
            <a:chExt cx="2667054" cy="1942254"/>
          </a:xfrm>
        </p:grpSpPr>
        <p:sp>
          <p:nvSpPr>
            <p:cNvPr id="11" name="10 Rectángulo"/>
            <p:cNvSpPr/>
            <p:nvPr/>
          </p:nvSpPr>
          <p:spPr>
            <a:xfrm>
              <a:off x="589" y="1840948"/>
              <a:ext cx="2568658" cy="178687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11 Rectángulo"/>
            <p:cNvSpPr/>
            <p:nvPr/>
          </p:nvSpPr>
          <p:spPr>
            <a:xfrm>
              <a:off x="589" y="1840948"/>
              <a:ext cx="2667054" cy="1942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1800" b="0" kern="1200" dirty="0" smtClean="0"/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b="0" kern="1200" dirty="0" smtClean="0"/>
                <a:t> </a:t>
              </a:r>
              <a:r>
                <a:rPr lang="es-CL" sz="2800" b="0" kern="1200" dirty="0" smtClean="0"/>
                <a:t>secundario</a:t>
              </a:r>
              <a:r>
                <a:rPr lang="es-CL" sz="1800" b="0" kern="1200" dirty="0" smtClean="0"/>
                <a:t>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800" b="1" kern="1200" dirty="0" smtClean="0"/>
                <a:t>ℓ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1400" kern="1200" dirty="0" smtClean="0"/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2987824" y="1052736"/>
            <a:ext cx="2376264" cy="1656184"/>
            <a:chOff x="1527963" y="1841121"/>
            <a:chExt cx="2592789" cy="1803661"/>
          </a:xfrm>
        </p:grpSpPr>
        <p:sp>
          <p:nvSpPr>
            <p:cNvPr id="14" name="13 Rectángulo"/>
            <p:cNvSpPr/>
            <p:nvPr/>
          </p:nvSpPr>
          <p:spPr>
            <a:xfrm>
              <a:off x="1527963" y="1841121"/>
              <a:ext cx="2592789" cy="180366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1527963" y="1841121"/>
              <a:ext cx="2592789" cy="18036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65" tIns="12065" rIns="12065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800" kern="1200" dirty="0" smtClean="0"/>
                <a:t>magnético</a:t>
              </a:r>
              <a:endParaRPr lang="es-CL" sz="1900" kern="1200" dirty="0" smtClean="0"/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800" b="1" kern="1200" dirty="0" err="1" smtClean="0"/>
                <a:t>m</a:t>
              </a:r>
              <a:r>
                <a:rPr lang="es-CL" sz="2800" b="1" kern="1200" baseline="-25000" dirty="0" err="1" smtClean="0"/>
                <a:t>ℓ</a:t>
              </a:r>
              <a:endParaRPr lang="es-CL" sz="2800" b="1" kern="1200" baseline="-25000" dirty="0" smtClean="0"/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3203848" y="2852936"/>
            <a:ext cx="2304256" cy="1512168"/>
            <a:chOff x="3071128" y="1878109"/>
            <a:chExt cx="2643734" cy="1765855"/>
          </a:xfrm>
        </p:grpSpPr>
        <p:sp>
          <p:nvSpPr>
            <p:cNvPr id="17" name="16 Rectángulo"/>
            <p:cNvSpPr/>
            <p:nvPr/>
          </p:nvSpPr>
          <p:spPr>
            <a:xfrm>
              <a:off x="3071128" y="1878109"/>
              <a:ext cx="2643734" cy="176585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3071128" y="1878109"/>
              <a:ext cx="2643734" cy="1765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65" tIns="12065" rIns="12065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800" kern="1200" dirty="0" smtClean="0"/>
                <a:t>spin</a:t>
              </a:r>
              <a:endParaRPr lang="es-CL" sz="1900" kern="1200" dirty="0" smtClean="0"/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800" b="1" kern="1200" dirty="0" smtClean="0"/>
                <a:t>s</a:t>
              </a:r>
              <a:endParaRPr lang="es-CL" sz="2800" b="1" kern="1200" dirty="0"/>
            </a:p>
          </p:txBody>
        </p:sp>
      </p:grpSp>
      <p:sp>
        <p:nvSpPr>
          <p:cNvPr id="21" name="20 Pergamino horizontal"/>
          <p:cNvSpPr/>
          <p:nvPr/>
        </p:nvSpPr>
        <p:spPr>
          <a:xfrm>
            <a:off x="323528" y="4293096"/>
            <a:ext cx="8820472" cy="2376264"/>
          </a:xfrm>
          <a:prstGeom prst="horizontalScroll">
            <a:avLst>
              <a:gd name="adj" fmla="val 13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2800" dirty="0"/>
              <a:t>Gracias a </a:t>
            </a:r>
            <a:r>
              <a:rPr lang="es-CL" sz="2800" dirty="0" smtClean="0"/>
              <a:t>estos  </a:t>
            </a:r>
            <a:r>
              <a:rPr lang="es-CL" sz="2800" dirty="0"/>
              <a:t>números </a:t>
            </a:r>
            <a:r>
              <a:rPr lang="es-CL" sz="2800" dirty="0" smtClean="0"/>
              <a:t>cuánticos</a:t>
            </a:r>
            <a:r>
              <a:rPr lang="es-CL" sz="2800" i="1" dirty="0" smtClean="0"/>
              <a:t> </a:t>
            </a:r>
            <a:r>
              <a:rPr lang="es-CL" sz="2800" i="1" dirty="0"/>
              <a:t>es </a:t>
            </a:r>
            <a:r>
              <a:rPr lang="es-CL" sz="2800" i="1" dirty="0" smtClean="0"/>
              <a:t>posible identificar</a:t>
            </a:r>
            <a:endParaRPr lang="es-CL" sz="2800" i="1" dirty="0"/>
          </a:p>
          <a:p>
            <a:r>
              <a:rPr lang="es-CL" sz="2800" dirty="0"/>
              <a:t>completamente un electrón en algún orbital de cualquier átomo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28800"/>
            <a:ext cx="8758808" cy="5229200"/>
          </a:xfrm>
        </p:spPr>
        <p:txBody>
          <a:bodyPr/>
          <a:lstStyle/>
          <a:p>
            <a:r>
              <a:rPr lang="es-CL" i="1" dirty="0" smtClean="0"/>
              <a:t>n = 2</a:t>
            </a:r>
          </a:p>
          <a:p>
            <a:r>
              <a:rPr lang="es-CL" i="1" dirty="0" smtClean="0"/>
              <a:t>l = 0</a:t>
            </a:r>
          </a:p>
          <a:p>
            <a:r>
              <a:rPr lang="es-CL" i="1" dirty="0" smtClean="0"/>
              <a:t>m = 0</a:t>
            </a:r>
          </a:p>
          <a:p>
            <a:r>
              <a:rPr lang="es-CL" i="1" dirty="0" smtClean="0"/>
              <a:t>s = +1/2 o –1/2</a:t>
            </a:r>
          </a:p>
          <a:p>
            <a:pPr marL="0" indent="0">
              <a:spcBef>
                <a:spcPts val="0"/>
              </a:spcBef>
              <a:buNone/>
            </a:pPr>
            <a:endParaRPr lang="es-CL" sz="20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s-CL" sz="2400" dirty="0" smtClean="0"/>
              <a:t>El número cuántico (</a:t>
            </a:r>
            <a:r>
              <a:rPr lang="es-CL" sz="2400" i="1" dirty="0" smtClean="0"/>
              <a:t>s) puede tener un valor de +1/2 o –1/2 , no depende </a:t>
            </a:r>
            <a:r>
              <a:rPr lang="es-CL" sz="2400" dirty="0" smtClean="0"/>
              <a:t>de ninguno de los otros tres números cuánticos.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CL" sz="24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CL" sz="2400" dirty="0" smtClean="0"/>
              <a:t>De hecho, el primer electrón presente en un orbital puede poseer el espín +1/2 o –1/2.</a:t>
            </a:r>
            <a:endParaRPr lang="es-CL" sz="20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691680" y="260648"/>
            <a:ext cx="7200800" cy="1354162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s-CL" sz="3200" dirty="0" smtClean="0"/>
              <a:t>Ejemplo: Para un electrón ubicado en el orbital 1</a:t>
            </a:r>
            <a:r>
              <a:rPr lang="es-CL" sz="3200" i="1" dirty="0" smtClean="0"/>
              <a:t>s los números cuánticos serán:</a:t>
            </a:r>
            <a:endParaRPr lang="es-CL" sz="3200" dirty="0"/>
          </a:p>
        </p:txBody>
      </p:sp>
      <p:pic>
        <p:nvPicPr>
          <p:cNvPr id="25601" name="Imagen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46336"/>
            <a:ext cx="1691680" cy="138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62074"/>
          </a:xfrm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es-CL" dirty="0" smtClean="0">
                <a:solidFill>
                  <a:schemeClr val="bg1"/>
                </a:solidFill>
              </a:rPr>
              <a:t>Orbitales atómicos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733256"/>
          </a:xfrm>
          <a:effectLst/>
        </p:spPr>
        <p:txBody>
          <a:bodyPr/>
          <a:lstStyle/>
          <a:p>
            <a:pPr algn="just">
              <a:buNone/>
            </a:pPr>
            <a:r>
              <a:rPr lang="es-CL" sz="2800" dirty="0" smtClean="0"/>
              <a:t>	</a:t>
            </a: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  <a:p>
            <a:pPr marL="0" indent="0">
              <a:spcBef>
                <a:spcPts val="0"/>
              </a:spcBef>
              <a:buNone/>
            </a:pPr>
            <a:endParaRPr lang="es-CL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628800"/>
            <a:ext cx="9144001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921</TotalTime>
  <Words>303</Words>
  <Application>Microsoft Office PowerPoint</Application>
  <PresentationFormat>Presentación en pantalla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CLASE :</vt:lpstr>
      <vt:lpstr>Números Cuánticos</vt:lpstr>
      <vt:lpstr>1. Número cuántico principal (n ) :</vt:lpstr>
      <vt:lpstr>2. Número cuántico secundario (ℓ ) :</vt:lpstr>
      <vt:lpstr>3. Número cuántico magnético (mℓ ) :</vt:lpstr>
      <vt:lpstr>4. Número cuántico de espín (s ) :</vt:lpstr>
      <vt:lpstr>Presentación de PowerPoint</vt:lpstr>
      <vt:lpstr>Ejemplo: Para un electrón ubicado en el orbital 1s los números cuánticos serán:</vt:lpstr>
      <vt:lpstr>Orbitales atómicos</vt:lpstr>
      <vt:lpstr>Orbitales s</vt:lpstr>
      <vt:lpstr>Orbitales p</vt:lpstr>
      <vt:lpstr>Orbitales d</vt:lpstr>
      <vt:lpstr>Orbitales y su energía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</dc:creator>
  <cp:lastModifiedBy>Alexandra Opazo</cp:lastModifiedBy>
  <cp:revision>92</cp:revision>
  <dcterms:created xsi:type="dcterms:W3CDTF">2012-04-25T00:13:40Z</dcterms:created>
  <dcterms:modified xsi:type="dcterms:W3CDTF">2014-04-25T11:27:19Z</dcterms:modified>
</cp:coreProperties>
</file>